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6" r:id="rId6"/>
    <p:sldId id="263" r:id="rId7"/>
    <p:sldId id="267" r:id="rId8"/>
    <p:sldId id="269" r:id="rId9"/>
    <p:sldId id="271" r:id="rId10"/>
    <p:sldId id="273" r:id="rId11"/>
    <p:sldId id="275" r:id="rId12"/>
    <p:sldId id="277" r:id="rId13"/>
    <p:sldId id="279" r:id="rId14"/>
    <p:sldId id="281" r:id="rId15"/>
    <p:sldId id="28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BD4D1-52E3-41EF-A081-C9290BC88647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321B6DB-10DF-4307-8F5A-A4AF50166218}">
      <dgm:prSet phldrT="[Testo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t-IT" sz="3200" i="0" dirty="0">
              <a:solidFill>
                <a:schemeClr val="tx1"/>
              </a:solidFill>
              <a:latin typeface="Cooper Black" panose="0208090404030B020404" pitchFamily="18" charset="0"/>
            </a:rPr>
            <a:t>INSIEME…</a:t>
          </a:r>
        </a:p>
        <a:p>
          <a:r>
            <a:rPr lang="it-IT" sz="3200" i="0" dirty="0">
              <a:solidFill>
                <a:schemeClr val="tx1"/>
              </a:solidFill>
              <a:latin typeface="Cooper Black" panose="0208090404030B020404" pitchFamily="18" charset="0"/>
            </a:rPr>
            <a:t>CON RITMO!</a:t>
          </a:r>
        </a:p>
        <a:p>
          <a:r>
            <a:rPr lang="it-IT" sz="1900" dirty="0">
              <a:solidFill>
                <a:schemeClr val="tx1"/>
              </a:solidFill>
            </a:rPr>
            <a:t>MUSICA</a:t>
          </a:r>
        </a:p>
        <a:p>
          <a:r>
            <a:rPr lang="it-IT" sz="1900" dirty="0">
              <a:solidFill>
                <a:schemeClr val="tx1"/>
              </a:solidFill>
            </a:rPr>
            <a:t>Riconoscere e classificare gli elementi costitutivi basilari del linguaggio musicale all’interno di brani di vario genere e provenienza.</a:t>
          </a:r>
        </a:p>
        <a:p>
          <a:r>
            <a:rPr lang="it-IT" sz="1900" dirty="0">
              <a:solidFill>
                <a:schemeClr val="tx1"/>
              </a:solidFill>
            </a:rPr>
            <a:t>TRAGUARDI</a:t>
          </a:r>
        </a:p>
        <a:p>
          <a:r>
            <a:rPr lang="it-IT" sz="1900" dirty="0">
              <a:solidFill>
                <a:schemeClr val="tx1"/>
              </a:solidFill>
            </a:rPr>
            <a:t>Articola combinazioni ritmiche, timbriche e melodiche, applicando schemi elementari; le esegue con la voce, il corpo e gli strumenti</a:t>
          </a:r>
        </a:p>
      </dgm:t>
    </dgm:pt>
    <dgm:pt modelId="{9F3A2BB5-8FAC-4FCF-BC4C-B404B48020A6}" type="parTrans" cxnId="{F68FACD6-AF8E-45B0-897F-9A1825AC838F}">
      <dgm:prSet/>
      <dgm:spPr/>
      <dgm:t>
        <a:bodyPr/>
        <a:lstStyle/>
        <a:p>
          <a:endParaRPr lang="it-IT"/>
        </a:p>
      </dgm:t>
    </dgm:pt>
    <dgm:pt modelId="{BF4793ED-DEC5-48C9-B7EB-A3A00FCA8DE9}" type="sibTrans" cxnId="{F68FACD6-AF8E-45B0-897F-9A1825AC838F}">
      <dgm:prSet/>
      <dgm:spPr/>
      <dgm:t>
        <a:bodyPr/>
        <a:lstStyle/>
        <a:p>
          <a:endParaRPr lang="it-IT"/>
        </a:p>
      </dgm:t>
    </dgm:pt>
    <dgm:pt modelId="{8F75DA97-89AE-437F-BD9B-5D14759CEA39}">
      <dgm:prSet phldrT="[Tes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800" dirty="0"/>
            <a:t>ITALIANO</a:t>
          </a:r>
        </a:p>
        <a:p>
          <a:r>
            <a:rPr lang="it-IT" sz="1800" dirty="0"/>
            <a:t>Sperimentare liberamente […] diverse forme di scrittura, adattando il lessico e la struttura del testo […]</a:t>
          </a:r>
        </a:p>
      </dgm:t>
    </dgm:pt>
    <dgm:pt modelId="{36B93EF3-3497-40B7-8055-E2C08DE44C31}" type="parTrans" cxnId="{0C5156D7-6566-41F8-9623-512DA502A5FC}">
      <dgm:prSet/>
      <dgm:spPr/>
      <dgm:t>
        <a:bodyPr/>
        <a:lstStyle/>
        <a:p>
          <a:endParaRPr lang="it-IT"/>
        </a:p>
      </dgm:t>
    </dgm:pt>
    <dgm:pt modelId="{52E7D7E1-F074-4454-B4F4-7C48F1B3DEE1}" type="sibTrans" cxnId="{0C5156D7-6566-41F8-9623-512DA502A5FC}">
      <dgm:prSet/>
      <dgm:spPr/>
      <dgm:t>
        <a:bodyPr/>
        <a:lstStyle/>
        <a:p>
          <a:endParaRPr lang="it-IT"/>
        </a:p>
      </dgm:t>
    </dgm:pt>
    <dgm:pt modelId="{10B168E0-3558-4CF1-8249-48DC6705E3F0}">
      <dgm:prSet phldrT="[Tes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800" dirty="0"/>
            <a:t>MOTORIA</a:t>
          </a:r>
        </a:p>
        <a:p>
          <a:r>
            <a:rPr lang="it-IT" sz="1800" dirty="0"/>
            <a:t>Elaborare ed eseguire semplici sequenze di movimenti o semplici coreografie individuali o collettive.</a:t>
          </a:r>
        </a:p>
        <a:p>
          <a:r>
            <a:rPr lang="it-IT" sz="1800" dirty="0"/>
            <a:t>Utilizzare in forma originale e creativa modalità espressive e corporee anche attraverso drammatizzazione e danza, sapendo esprimere contenuti e mozionali.</a:t>
          </a:r>
        </a:p>
      </dgm:t>
    </dgm:pt>
    <dgm:pt modelId="{69776322-F5A3-4A17-9FA7-8CD1C3315F4D}" type="parTrans" cxnId="{3E865B4F-A613-4279-A6E4-443A5827E19D}">
      <dgm:prSet/>
      <dgm:spPr/>
      <dgm:t>
        <a:bodyPr/>
        <a:lstStyle/>
        <a:p>
          <a:endParaRPr lang="it-IT"/>
        </a:p>
      </dgm:t>
    </dgm:pt>
    <dgm:pt modelId="{40F85A67-6855-4EF6-8B73-CF5192385626}" type="sibTrans" cxnId="{3E865B4F-A613-4279-A6E4-443A5827E19D}">
      <dgm:prSet/>
      <dgm:spPr/>
      <dgm:t>
        <a:bodyPr/>
        <a:lstStyle/>
        <a:p>
          <a:endParaRPr lang="it-IT"/>
        </a:p>
      </dgm:t>
    </dgm:pt>
    <dgm:pt modelId="{F897021F-4F7A-4366-9A44-C584D8B37BB3}">
      <dgm:prSet phldrT="[Tes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t-IT" sz="1800" dirty="0"/>
            <a:t>MATEMATICA</a:t>
          </a:r>
        </a:p>
        <a:p>
          <a:r>
            <a:rPr lang="it-IT" sz="1800" dirty="0"/>
            <a:t>Operare con le frazioni</a:t>
          </a:r>
        </a:p>
      </dgm:t>
    </dgm:pt>
    <dgm:pt modelId="{4C1C87A1-3F72-4FB8-89C1-424D094D72BD}" type="parTrans" cxnId="{3ADC586A-4818-4E8E-B343-81FBF97DD6C7}">
      <dgm:prSet/>
      <dgm:spPr/>
      <dgm:t>
        <a:bodyPr/>
        <a:lstStyle/>
        <a:p>
          <a:endParaRPr lang="it-IT"/>
        </a:p>
      </dgm:t>
    </dgm:pt>
    <dgm:pt modelId="{A162BE4C-D07C-41CD-B548-25288C69267C}" type="sibTrans" cxnId="{3ADC586A-4818-4E8E-B343-81FBF97DD6C7}">
      <dgm:prSet/>
      <dgm:spPr/>
      <dgm:t>
        <a:bodyPr/>
        <a:lstStyle/>
        <a:p>
          <a:endParaRPr lang="it-IT"/>
        </a:p>
      </dgm:t>
    </dgm:pt>
    <dgm:pt modelId="{3C800597-3E3A-488E-94AE-F2B7EFAEC771}" type="pres">
      <dgm:prSet presAssocID="{C0FBD4D1-52E3-41EF-A081-C9290BC88647}" presName="composite" presStyleCnt="0">
        <dgm:presLayoutVars>
          <dgm:chMax val="1"/>
          <dgm:dir/>
          <dgm:resizeHandles val="exact"/>
        </dgm:presLayoutVars>
      </dgm:prSet>
      <dgm:spPr/>
    </dgm:pt>
    <dgm:pt modelId="{8C7CE340-E16F-412F-9CED-48448CCD193C}" type="pres">
      <dgm:prSet presAssocID="{C0FBD4D1-52E3-41EF-A081-C9290BC88647}" presName="radial" presStyleCnt="0">
        <dgm:presLayoutVars>
          <dgm:animLvl val="ctr"/>
        </dgm:presLayoutVars>
      </dgm:prSet>
      <dgm:spPr/>
    </dgm:pt>
    <dgm:pt modelId="{CB855D9C-D051-4FAA-8EC7-B9A31022E58C}" type="pres">
      <dgm:prSet presAssocID="{4321B6DB-10DF-4307-8F5A-A4AF50166218}" presName="centerShape" presStyleLbl="vennNode1" presStyleIdx="0" presStyleCnt="4" custScaleX="489764" custScaleY="352479" custLinFactNeighborX="-12828" custLinFactNeighborY="2839"/>
      <dgm:spPr/>
    </dgm:pt>
    <dgm:pt modelId="{8BF747A6-72DB-425B-A7DC-15E5B6C4DBB9}" type="pres">
      <dgm:prSet presAssocID="{8F75DA97-89AE-437F-BD9B-5D14759CEA39}" presName="node" presStyleLbl="vennNode1" presStyleIdx="1" presStyleCnt="4" custScaleX="577152" custScaleY="243495" custRadScaleRad="93774" custRadScaleInc="-27306">
        <dgm:presLayoutVars>
          <dgm:bulletEnabled val="1"/>
        </dgm:presLayoutVars>
      </dgm:prSet>
      <dgm:spPr/>
    </dgm:pt>
    <dgm:pt modelId="{DE6DF780-DAB8-47E1-A9F4-9E7AB230258B}" type="pres">
      <dgm:prSet presAssocID="{10B168E0-3558-4CF1-8249-48DC6705E3F0}" presName="node" presStyleLbl="vennNode1" presStyleIdx="2" presStyleCnt="4" custScaleX="744227" custScaleY="405177" custRadScaleRad="117900" custRadScaleInc="-16699">
        <dgm:presLayoutVars>
          <dgm:bulletEnabled val="1"/>
        </dgm:presLayoutVars>
      </dgm:prSet>
      <dgm:spPr/>
    </dgm:pt>
    <dgm:pt modelId="{C571680B-F855-4EAE-854F-2AD59EDB1196}" type="pres">
      <dgm:prSet presAssocID="{F897021F-4F7A-4366-9A44-C584D8B37BB3}" presName="node" presStyleLbl="vennNode1" presStyleIdx="3" presStyleCnt="4" custScaleX="312970" custScaleY="156290" custRadScaleRad="131270" custRadScaleInc="22917">
        <dgm:presLayoutVars>
          <dgm:bulletEnabled val="1"/>
        </dgm:presLayoutVars>
      </dgm:prSet>
      <dgm:spPr/>
    </dgm:pt>
  </dgm:ptLst>
  <dgm:cxnLst>
    <dgm:cxn modelId="{44E03B10-9EC5-4BD5-B67F-B15168CC59C6}" type="presOf" srcId="{F897021F-4F7A-4366-9A44-C584D8B37BB3}" destId="{C571680B-F855-4EAE-854F-2AD59EDB1196}" srcOrd="0" destOrd="0" presId="urn:microsoft.com/office/officeart/2005/8/layout/radial3"/>
    <dgm:cxn modelId="{77A3903C-A5F7-4CBE-81EE-39AF85B39BEF}" type="presOf" srcId="{10B168E0-3558-4CF1-8249-48DC6705E3F0}" destId="{DE6DF780-DAB8-47E1-A9F4-9E7AB230258B}" srcOrd="0" destOrd="0" presId="urn:microsoft.com/office/officeart/2005/8/layout/radial3"/>
    <dgm:cxn modelId="{3ADC586A-4818-4E8E-B343-81FBF97DD6C7}" srcId="{4321B6DB-10DF-4307-8F5A-A4AF50166218}" destId="{F897021F-4F7A-4366-9A44-C584D8B37BB3}" srcOrd="2" destOrd="0" parTransId="{4C1C87A1-3F72-4FB8-89C1-424D094D72BD}" sibTransId="{A162BE4C-D07C-41CD-B548-25288C69267C}"/>
    <dgm:cxn modelId="{3E865B4F-A613-4279-A6E4-443A5827E19D}" srcId="{4321B6DB-10DF-4307-8F5A-A4AF50166218}" destId="{10B168E0-3558-4CF1-8249-48DC6705E3F0}" srcOrd="1" destOrd="0" parTransId="{69776322-F5A3-4A17-9FA7-8CD1C3315F4D}" sibTransId="{40F85A67-6855-4EF6-8B73-CF5192385626}"/>
    <dgm:cxn modelId="{51003193-6C76-4F2D-8273-65D6A404B123}" type="presOf" srcId="{8F75DA97-89AE-437F-BD9B-5D14759CEA39}" destId="{8BF747A6-72DB-425B-A7DC-15E5B6C4DBB9}" srcOrd="0" destOrd="0" presId="urn:microsoft.com/office/officeart/2005/8/layout/radial3"/>
    <dgm:cxn modelId="{61D289A1-D13B-4567-8C59-86DB1D4BD3CE}" type="presOf" srcId="{C0FBD4D1-52E3-41EF-A081-C9290BC88647}" destId="{3C800597-3E3A-488E-94AE-F2B7EFAEC771}" srcOrd="0" destOrd="0" presId="urn:microsoft.com/office/officeart/2005/8/layout/radial3"/>
    <dgm:cxn modelId="{F68FACD6-AF8E-45B0-897F-9A1825AC838F}" srcId="{C0FBD4D1-52E3-41EF-A081-C9290BC88647}" destId="{4321B6DB-10DF-4307-8F5A-A4AF50166218}" srcOrd="0" destOrd="0" parTransId="{9F3A2BB5-8FAC-4FCF-BC4C-B404B48020A6}" sibTransId="{BF4793ED-DEC5-48C9-B7EB-A3A00FCA8DE9}"/>
    <dgm:cxn modelId="{0C5156D7-6566-41F8-9623-512DA502A5FC}" srcId="{4321B6DB-10DF-4307-8F5A-A4AF50166218}" destId="{8F75DA97-89AE-437F-BD9B-5D14759CEA39}" srcOrd="0" destOrd="0" parTransId="{36B93EF3-3497-40B7-8055-E2C08DE44C31}" sibTransId="{52E7D7E1-F074-4454-B4F4-7C48F1B3DEE1}"/>
    <dgm:cxn modelId="{423B49EE-2ACC-404F-943C-A05146885553}" type="presOf" srcId="{4321B6DB-10DF-4307-8F5A-A4AF50166218}" destId="{CB855D9C-D051-4FAA-8EC7-B9A31022E58C}" srcOrd="0" destOrd="0" presId="urn:microsoft.com/office/officeart/2005/8/layout/radial3"/>
    <dgm:cxn modelId="{323ADEC1-5BD5-4624-8670-FA73E09997BE}" type="presParOf" srcId="{3C800597-3E3A-488E-94AE-F2B7EFAEC771}" destId="{8C7CE340-E16F-412F-9CED-48448CCD193C}" srcOrd="0" destOrd="0" presId="urn:microsoft.com/office/officeart/2005/8/layout/radial3"/>
    <dgm:cxn modelId="{EEC6F03B-8538-433E-A954-C5BB1B0626AE}" type="presParOf" srcId="{8C7CE340-E16F-412F-9CED-48448CCD193C}" destId="{CB855D9C-D051-4FAA-8EC7-B9A31022E58C}" srcOrd="0" destOrd="0" presId="urn:microsoft.com/office/officeart/2005/8/layout/radial3"/>
    <dgm:cxn modelId="{8E3C04E2-1AC6-4650-B4DB-6FD4DA65D692}" type="presParOf" srcId="{8C7CE340-E16F-412F-9CED-48448CCD193C}" destId="{8BF747A6-72DB-425B-A7DC-15E5B6C4DBB9}" srcOrd="1" destOrd="0" presId="urn:microsoft.com/office/officeart/2005/8/layout/radial3"/>
    <dgm:cxn modelId="{ED08C046-B5FF-431F-98C5-222A4A47A099}" type="presParOf" srcId="{8C7CE340-E16F-412F-9CED-48448CCD193C}" destId="{DE6DF780-DAB8-47E1-A9F4-9E7AB230258B}" srcOrd="2" destOrd="0" presId="urn:microsoft.com/office/officeart/2005/8/layout/radial3"/>
    <dgm:cxn modelId="{E6E17D92-B62A-4302-80BE-12560A65D1CE}" type="presParOf" srcId="{8C7CE340-E16F-412F-9CED-48448CCD193C}" destId="{C571680B-F855-4EAE-854F-2AD59EDB1196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55D9C-D051-4FAA-8EC7-B9A31022E58C}">
      <dsp:nvSpPr>
        <dsp:cNvPr id="0" name=""/>
        <dsp:cNvSpPr/>
      </dsp:nvSpPr>
      <dsp:spPr>
        <a:xfrm>
          <a:off x="1156780" y="1686340"/>
          <a:ext cx="6693649" cy="4817362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i="0" kern="1200" dirty="0">
              <a:solidFill>
                <a:schemeClr val="tx1"/>
              </a:solidFill>
              <a:latin typeface="Cooper Black" panose="0208090404030B020404" pitchFamily="18" charset="0"/>
            </a:rPr>
            <a:t>INSIEME…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i="0" kern="1200" dirty="0">
              <a:solidFill>
                <a:schemeClr val="tx1"/>
              </a:solidFill>
              <a:latin typeface="Cooper Black" panose="0208090404030B020404" pitchFamily="18" charset="0"/>
            </a:rPr>
            <a:t>CON RITMO!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MUSICA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Riconoscere e classificare gli elementi costitutivi basilari del linguaggio musicale all’interno di brani di vario genere e provenienza.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TRAGUARDI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chemeClr val="tx1"/>
              </a:solidFill>
            </a:rPr>
            <a:t>Articola combinazioni ritmiche, timbriche e melodiche, applicando schemi elementari; le esegue con la voce, il corpo e gli strumenti</a:t>
          </a:r>
        </a:p>
      </dsp:txBody>
      <dsp:txXfrm>
        <a:off x="2137042" y="2391826"/>
        <a:ext cx="4733125" cy="3406390"/>
      </dsp:txXfrm>
    </dsp:sp>
    <dsp:sp modelId="{8BF747A6-72DB-425B-A7DC-15E5B6C4DBB9}">
      <dsp:nvSpPr>
        <dsp:cNvPr id="0" name=""/>
        <dsp:cNvSpPr/>
      </dsp:nvSpPr>
      <dsp:spPr>
        <a:xfrm>
          <a:off x="1694610" y="443924"/>
          <a:ext cx="3943994" cy="1663934"/>
        </a:xfrm>
        <a:prstGeom prst="ellips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ITALIANO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Sperimentare liberamente […] diverse forme di scrittura, adattando il lessico e la struttura del testo […]</a:t>
          </a:r>
        </a:p>
      </dsp:txBody>
      <dsp:txXfrm>
        <a:off x="2272195" y="687601"/>
        <a:ext cx="2788824" cy="1176580"/>
      </dsp:txXfrm>
    </dsp:sp>
    <dsp:sp modelId="{DE6DF780-DAB8-47E1-A9F4-9E7AB230258B}">
      <dsp:nvSpPr>
        <dsp:cNvPr id="0" name=""/>
        <dsp:cNvSpPr/>
      </dsp:nvSpPr>
      <dsp:spPr>
        <a:xfrm>
          <a:off x="6689142" y="3201426"/>
          <a:ext cx="5085709" cy="2768795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MOTORIA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Elaborare ed eseguire semplici sequenze di movimenti o semplici coreografie individuali o collettive.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Utilizzare in forma originale e creativa modalità espressive e corporee anche attraverso drammatizzazione e danza, sapendo esprimere contenuti e mozionali.</a:t>
          </a:r>
        </a:p>
      </dsp:txBody>
      <dsp:txXfrm>
        <a:off x="7433927" y="3606907"/>
        <a:ext cx="3596139" cy="1957833"/>
      </dsp:txXfrm>
    </dsp:sp>
    <dsp:sp modelId="{C571680B-F855-4EAE-854F-2AD59EDB1196}">
      <dsp:nvSpPr>
        <dsp:cNvPr id="0" name=""/>
        <dsp:cNvSpPr/>
      </dsp:nvSpPr>
      <dsp:spPr>
        <a:xfrm>
          <a:off x="0" y="3562582"/>
          <a:ext cx="2138694" cy="1068014"/>
        </a:xfrm>
        <a:prstGeom prst="ellipse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MATEMATICA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Operare con le frazioni</a:t>
          </a:r>
        </a:p>
      </dsp:txBody>
      <dsp:txXfrm>
        <a:off x="313204" y="3718989"/>
        <a:ext cx="1512286" cy="75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590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8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16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57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83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78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05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44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60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52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72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EA735-14C5-425A-A5F4-8CEB14770E37}" type="datetimeFigureOut">
              <a:rPr lang="it-IT" smtClean="0"/>
              <a:t>17/05/2017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4D44F-7D9C-461A-9DD5-DCFBAD67F6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71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isultati immagini per musica scuola primar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3601334" cy="21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33378" y="260651"/>
            <a:ext cx="978787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INSIEME</a:t>
            </a:r>
            <a:r>
              <a:rPr lang="it-IT" sz="9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…</a:t>
            </a:r>
          </a:p>
          <a:p>
            <a:pPr algn="ctr"/>
            <a:r>
              <a:rPr lang="it-IT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CON RITMO!</a:t>
            </a:r>
          </a:p>
        </p:txBody>
      </p:sp>
      <p:pic>
        <p:nvPicPr>
          <p:cNvPr id="1026" name="Picture 2" descr="Risultati immagini per musica scuola prim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1201"/>
            <a:ext cx="121920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70745" y="3265372"/>
            <a:ext cx="10450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MIUR, al fine di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fornire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concreto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segnale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dell’importanza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annette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pratica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musicale come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fattore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educativo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promuove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“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Settimana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nazionale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della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musica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scuola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”. </a:t>
            </a:r>
          </a:p>
          <a:p>
            <a:pPr>
              <a:lnSpc>
                <a:spcPct val="140000"/>
              </a:lnSpc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bambini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impegnano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un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percorso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sui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ritmi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sull’importanza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ciascun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membro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all’interno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gruppo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473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i immagini per musica scuola prim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1201"/>
            <a:ext cx="121920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41" y="181550"/>
            <a:ext cx="12041674" cy="54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885" t="22550" r="9654" b="11366"/>
          <a:stretch/>
        </p:blipFill>
        <p:spPr>
          <a:xfrm>
            <a:off x="0" y="0"/>
            <a:ext cx="12197737" cy="6858000"/>
          </a:xfrm>
          <a:prstGeom prst="rect">
            <a:avLst/>
          </a:prstGeom>
        </p:spPr>
      </p:pic>
      <p:sp>
        <p:nvSpPr>
          <p:cNvPr id="5" name="Bolla: nuvola 4"/>
          <p:cNvSpPr/>
          <p:nvPr/>
        </p:nvSpPr>
        <p:spPr>
          <a:xfrm>
            <a:off x="8984973" y="1473029"/>
            <a:ext cx="2663687" cy="1362935"/>
          </a:xfrm>
          <a:prstGeom prst="cloudCallout">
            <a:avLst>
              <a:gd name="adj1" fmla="val -44714"/>
              <a:gd name="adj2" fmla="val 683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EA </a:t>
            </a:r>
            <a:r>
              <a:rPr lang="it-IT" dirty="0" err="1"/>
              <a:t>EA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EA </a:t>
            </a:r>
            <a:r>
              <a:rPr lang="it-IT" dirty="0" err="1"/>
              <a:t>EA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EA </a:t>
            </a:r>
            <a:r>
              <a:rPr lang="it-IT" dirty="0" err="1"/>
              <a:t>EA</a:t>
            </a:r>
            <a:r>
              <a:rPr lang="it-IT" dirty="0"/>
              <a:t> </a:t>
            </a:r>
            <a:r>
              <a:rPr lang="it-IT" dirty="0" err="1"/>
              <a:t>EA</a:t>
            </a:r>
            <a:r>
              <a:rPr lang="it-IT" dirty="0"/>
              <a:t> </a:t>
            </a:r>
            <a:r>
              <a:rPr lang="it-IT" dirty="0" err="1"/>
              <a:t>EA</a:t>
            </a:r>
            <a:r>
              <a:rPr lang="it-IT" dirty="0"/>
              <a:t> AH</a:t>
            </a:r>
          </a:p>
        </p:txBody>
      </p:sp>
      <p:sp>
        <p:nvSpPr>
          <p:cNvPr id="6" name="Bolla: nuvola 5"/>
          <p:cNvSpPr/>
          <p:nvPr/>
        </p:nvSpPr>
        <p:spPr>
          <a:xfrm>
            <a:off x="0" y="3825290"/>
            <a:ext cx="2663687" cy="1674363"/>
          </a:xfrm>
          <a:prstGeom prst="cloudCallout">
            <a:avLst>
              <a:gd name="adj1" fmla="val 64241"/>
              <a:gd name="adj2" fmla="val -61041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BUNGHIDIADI</a:t>
            </a:r>
          </a:p>
          <a:p>
            <a:pPr algn="ctr"/>
            <a:r>
              <a:rPr lang="it-IT" dirty="0"/>
              <a:t>BUNGHIDIADI</a:t>
            </a:r>
          </a:p>
          <a:p>
            <a:pPr algn="ctr"/>
            <a:r>
              <a:rPr lang="it-IT" dirty="0"/>
              <a:t>BUNGHIADIADI</a:t>
            </a:r>
          </a:p>
          <a:p>
            <a:pPr algn="ctr"/>
            <a:r>
              <a:rPr lang="it-IT" dirty="0"/>
              <a:t>BUM!</a:t>
            </a:r>
          </a:p>
        </p:txBody>
      </p:sp>
      <p:pic>
        <p:nvPicPr>
          <p:cNvPr id="7" name="39-TERRA DI BETULLA (Tradizionale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2016" y="3833954"/>
            <a:ext cx="609600" cy="609600"/>
          </a:xfrm>
        </p:spPr>
      </p:pic>
      <p:sp>
        <p:nvSpPr>
          <p:cNvPr id="8" name="Ovale 7"/>
          <p:cNvSpPr/>
          <p:nvPr/>
        </p:nvSpPr>
        <p:spPr>
          <a:xfrm>
            <a:off x="9090991" y="5320748"/>
            <a:ext cx="2902225" cy="1537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Lasciate finire la musica prima di andare avanti </a:t>
            </a:r>
            <a:r>
              <a:rPr lang="it-IT" dirty="0">
                <a:sym typeface="Wingdings" panose="05000000000000000000" pitchFamily="2" charset="2"/>
              </a:rPr>
              <a:t>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3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3732" t="24641" r="23499" b="13623"/>
          <a:stretch/>
        </p:blipFill>
        <p:spPr>
          <a:xfrm>
            <a:off x="-17710" y="106352"/>
            <a:ext cx="11825397" cy="675164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600700" y="1143000"/>
            <a:ext cx="361950" cy="547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umetto: ovale 3"/>
          <p:cNvSpPr/>
          <p:nvPr/>
        </p:nvSpPr>
        <p:spPr>
          <a:xfrm>
            <a:off x="8574155" y="2107095"/>
            <a:ext cx="3604591" cy="1696279"/>
          </a:xfrm>
          <a:prstGeom prst="wedgeEllipseCallout">
            <a:avLst>
              <a:gd name="adj1" fmla="val -62888"/>
              <a:gd name="adj2" fmla="val 48970"/>
            </a:avLst>
          </a:prstGeom>
          <a:solidFill>
            <a:srgbClr val="FFFF00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Che sensazione</a:t>
            </a:r>
          </a:p>
          <a:p>
            <a:pPr algn="ctr"/>
            <a:r>
              <a:rPr lang="it-IT" sz="2000" b="1" dirty="0"/>
              <a:t>Ho dentro me</a:t>
            </a:r>
          </a:p>
          <a:p>
            <a:pPr algn="ctr"/>
            <a:r>
              <a:rPr lang="it-IT" sz="2000" b="1" dirty="0"/>
              <a:t>Divento elettrico è un’onda di </a:t>
            </a:r>
            <a:r>
              <a:rPr lang="it-IT" sz="2000" b="1" dirty="0" err="1"/>
              <a:t>eneregia</a:t>
            </a:r>
            <a:r>
              <a:rPr lang="it-IT" sz="2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011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9605" t="28294" r="15263" b="16709"/>
          <a:stretch/>
        </p:blipFill>
        <p:spPr>
          <a:xfrm>
            <a:off x="56421" y="51651"/>
            <a:ext cx="12135579" cy="68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2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3750" t="32492" r="19844" b="20819"/>
          <a:stretch/>
        </p:blipFill>
        <p:spPr>
          <a:xfrm>
            <a:off x="35377" y="0"/>
            <a:ext cx="12123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0" y="-5768"/>
            <a:ext cx="12167025" cy="686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0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isultati immagini per musica a scuol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162842"/>
            <a:ext cx="2274156" cy="16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isultati immagini per ritmo a scuola bambin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41" y="679132"/>
            <a:ext cx="2785407" cy="24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 bwMode="auto">
          <a:xfrm>
            <a:off x="5922503" y="301451"/>
            <a:ext cx="5176911" cy="1471074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it-IT" cap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6) DISCIPLINE E OBIETTIVI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69968226"/>
              </p:ext>
            </p:extLst>
          </p:nvPr>
        </p:nvGraphicFramePr>
        <p:xfrm>
          <a:off x="0" y="0"/>
          <a:ext cx="12192000" cy="6696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ttangolo 1"/>
          <p:cNvSpPr/>
          <p:nvPr/>
        </p:nvSpPr>
        <p:spPr>
          <a:xfrm>
            <a:off x="5763479" y="450574"/>
            <a:ext cx="3738332" cy="109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OBIETTIVI E DISCIPLINE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9104243" y="301451"/>
            <a:ext cx="1587201" cy="69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63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ircle_time_pic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7" y="1117174"/>
            <a:ext cx="5283130" cy="5566214"/>
          </a:xfrm>
          <a:prstGeom prst="rect">
            <a:avLst/>
          </a:prstGeom>
        </p:spPr>
      </p:pic>
      <p:sp>
        <p:nvSpPr>
          <p:cNvPr id="5" name="Nuvola 4"/>
          <p:cNvSpPr/>
          <p:nvPr/>
        </p:nvSpPr>
        <p:spPr>
          <a:xfrm>
            <a:off x="5866226" y="185531"/>
            <a:ext cx="6095999" cy="2938669"/>
          </a:xfrm>
          <a:prstGeom prst="cloud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Abbiamo discusso su quali attività meglio rappresentano il percorso di musica intrapreso e come poter partecipare all’iniziativa proposta dal MIUR.</a:t>
            </a:r>
          </a:p>
        </p:txBody>
      </p:sp>
    </p:spTree>
    <p:extLst>
      <p:ext uri="{BB962C8B-B14F-4D97-AF65-F5344CB8AC3E}">
        <p14:creationId xmlns:p14="http://schemas.microsoft.com/office/powerpoint/2010/main" val="150799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12845"/>
            <a:ext cx="12192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UNA GIORNATA APERTA AI GENITORI IN CUI CI DIVERTIAMO CON RITMI, MUSICA E BALLI? </a:t>
            </a:r>
          </a:p>
          <a:p>
            <a:pPr algn="ctr"/>
            <a:r>
              <a:rPr lang="it-IT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OTTIMA IDEA!!!</a:t>
            </a:r>
            <a:endParaRPr lang="it-IT" sz="7200" b="1" cap="none" spc="0" dirty="0">
              <a:ln w="12700">
                <a:solidFill>
                  <a:srgbClr val="FF000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404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3423" t="22140" r="9307" b="11571"/>
          <a:stretch/>
        </p:blipFill>
        <p:spPr>
          <a:xfrm>
            <a:off x="14068" y="4029"/>
            <a:ext cx="12174436" cy="6853971"/>
          </a:xfrm>
          <a:prstGeom prst="rect">
            <a:avLst/>
          </a:prstGeom>
        </p:spPr>
      </p:pic>
      <p:sp>
        <p:nvSpPr>
          <p:cNvPr id="5" name="Nuvola 4"/>
          <p:cNvSpPr/>
          <p:nvPr/>
        </p:nvSpPr>
        <p:spPr>
          <a:xfrm>
            <a:off x="334616" y="1551931"/>
            <a:ext cx="2726635" cy="139005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6"/>
                </a:solidFill>
              </a:rPr>
              <a:t>GENITORI ACCODATEVI!</a:t>
            </a:r>
          </a:p>
        </p:txBody>
      </p:sp>
    </p:spTree>
    <p:extLst>
      <p:ext uri="{BB962C8B-B14F-4D97-AF65-F5344CB8AC3E}">
        <p14:creationId xmlns:p14="http://schemas.microsoft.com/office/powerpoint/2010/main" val="2938977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423" t="22140" r="9192" b="113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3-SCIOGLILINGUA (L.Perini - M.Spaccazocchi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9861" y="3969544"/>
            <a:ext cx="609600" cy="609600"/>
          </a:xfrm>
        </p:spPr>
      </p:pic>
      <p:sp>
        <p:nvSpPr>
          <p:cNvPr id="3" name="Ovale 2"/>
          <p:cNvSpPr/>
          <p:nvPr/>
        </p:nvSpPr>
        <p:spPr>
          <a:xfrm>
            <a:off x="9090991" y="5320748"/>
            <a:ext cx="2902225" cy="1537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Lasciate finire la musica prima di andare avanti </a:t>
            </a:r>
            <a:r>
              <a:rPr lang="it-IT" dirty="0">
                <a:sym typeface="Wingdings" panose="05000000000000000000" pitchFamily="2" charset="2"/>
              </a:rPr>
              <a:t></a:t>
            </a:r>
            <a:endParaRPr lang="it-IT" dirty="0"/>
          </a:p>
        </p:txBody>
      </p:sp>
      <p:sp>
        <p:nvSpPr>
          <p:cNvPr id="5" name="Rettangolo con angoli arrotondati 4"/>
          <p:cNvSpPr/>
          <p:nvPr/>
        </p:nvSpPr>
        <p:spPr>
          <a:xfrm>
            <a:off x="9177130" y="3555672"/>
            <a:ext cx="2729946" cy="143734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I bambini hanno insegnato i ritmi ai genitori ponendosi come modelli e tutor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2522" y="39757"/>
            <a:ext cx="11940209" cy="7951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dirty="0"/>
              <a:t>USIAMO LE BODY PERCUSSIONS SUGLI SCIOGLILINGUA!</a:t>
            </a:r>
          </a:p>
        </p:txBody>
      </p:sp>
    </p:spTree>
    <p:extLst>
      <p:ext uri="{BB962C8B-B14F-4D97-AF65-F5344CB8AC3E}">
        <p14:creationId xmlns:p14="http://schemas.microsoft.com/office/powerpoint/2010/main" val="38748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308" t="22346" r="9192" b="9911"/>
          <a:stretch/>
        </p:blipFill>
        <p:spPr>
          <a:xfrm>
            <a:off x="16942" y="0"/>
            <a:ext cx="12154100" cy="68580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4768774" y="5466624"/>
            <a:ext cx="2650435" cy="12164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itchFamily="34" charset="0"/>
              </a:rPr>
              <a:t>Il </a:t>
            </a:r>
            <a:r>
              <a:rPr lang="en-US" dirty="0" err="1">
                <a:latin typeface="Verdana" pitchFamily="34" charset="0"/>
              </a:rPr>
              <a:t>gruppo</a:t>
            </a:r>
            <a:r>
              <a:rPr lang="en-US" dirty="0">
                <a:latin typeface="Verdana" pitchFamily="34" charset="0"/>
              </a:rPr>
              <a:t> ci fa </a:t>
            </a:r>
            <a:r>
              <a:rPr lang="en-US" dirty="0" err="1">
                <a:latin typeface="Verdana" pitchFamily="34" charset="0"/>
              </a:rPr>
              <a:t>sentire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protetti</a:t>
            </a:r>
            <a:r>
              <a:rPr lang="en-US" dirty="0">
                <a:latin typeface="Verdana" pitchFamily="34" charset="0"/>
              </a:rPr>
              <a:t> e </a:t>
            </a:r>
            <a:r>
              <a:rPr lang="en-US" dirty="0" err="1">
                <a:latin typeface="Verdana" pitchFamily="34" charset="0"/>
              </a:rPr>
              <a:t>felici</a:t>
            </a:r>
            <a:endParaRPr lang="it-IT" dirty="0"/>
          </a:p>
        </p:txBody>
      </p:sp>
      <p:pic>
        <p:nvPicPr>
          <p:cNvPr id="9" name="15-INTERVALLI DI TERZA - BASE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7669" y="3360513"/>
            <a:ext cx="609600" cy="609600"/>
          </a:xfrm>
        </p:spPr>
      </p:pic>
      <p:sp>
        <p:nvSpPr>
          <p:cNvPr id="6" name="Ovale 5"/>
          <p:cNvSpPr/>
          <p:nvPr/>
        </p:nvSpPr>
        <p:spPr>
          <a:xfrm>
            <a:off x="9268816" y="5145811"/>
            <a:ext cx="2902225" cy="1537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Lasciate finire la musica prima di andare avanti </a:t>
            </a:r>
            <a:r>
              <a:rPr lang="it-IT" dirty="0">
                <a:sym typeface="Wingdings" panose="05000000000000000000" pitchFamily="2" charset="2"/>
              </a:rPr>
              <a:t></a:t>
            </a:r>
            <a:endParaRPr lang="it-IT" dirty="0"/>
          </a:p>
        </p:txBody>
      </p:sp>
      <p:sp>
        <p:nvSpPr>
          <p:cNvPr id="3" name="Fumetto: rettangolo con angoli arrotondati 2"/>
          <p:cNvSpPr/>
          <p:nvPr/>
        </p:nvSpPr>
        <p:spPr>
          <a:xfrm>
            <a:off x="397564" y="2213112"/>
            <a:ext cx="2213113" cy="1046921"/>
          </a:xfrm>
          <a:prstGeom prst="wedgeRoundRectCallout">
            <a:avLst>
              <a:gd name="adj1" fmla="val 46233"/>
              <a:gd name="adj2" fmla="val 9794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PROVATECI ANCHE VOI!</a:t>
            </a:r>
          </a:p>
        </p:txBody>
      </p:sp>
    </p:spTree>
    <p:extLst>
      <p:ext uri="{BB962C8B-B14F-4D97-AF65-F5344CB8AC3E}">
        <p14:creationId xmlns:p14="http://schemas.microsoft.com/office/powerpoint/2010/main" val="41175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3654" t="26608" r="10808" b="11366"/>
          <a:stretch/>
        </p:blipFill>
        <p:spPr>
          <a:xfrm>
            <a:off x="102325" y="218688"/>
            <a:ext cx="12066863" cy="6420625"/>
          </a:xfrm>
          <a:prstGeom prst="rect">
            <a:avLst/>
          </a:prstGeom>
        </p:spPr>
      </p:pic>
      <p:sp>
        <p:nvSpPr>
          <p:cNvPr id="5" name="Bolla: nuvola 4"/>
          <p:cNvSpPr/>
          <p:nvPr/>
        </p:nvSpPr>
        <p:spPr>
          <a:xfrm>
            <a:off x="8570844" y="4678017"/>
            <a:ext cx="2388704" cy="1219200"/>
          </a:xfrm>
          <a:prstGeom prst="cloudCallout">
            <a:avLst>
              <a:gd name="adj1" fmla="val -82225"/>
              <a:gd name="adj2" fmla="val -44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SENTI </a:t>
            </a:r>
            <a:r>
              <a:rPr lang="it-IT" dirty="0" err="1"/>
              <a:t>SENTI</a:t>
            </a:r>
            <a:r>
              <a:rPr lang="it-IT" dirty="0"/>
              <a:t>…</a:t>
            </a:r>
          </a:p>
        </p:txBody>
      </p:sp>
      <p:sp>
        <p:nvSpPr>
          <p:cNvPr id="6" name="Bolla: nuvola 5"/>
          <p:cNvSpPr/>
          <p:nvPr/>
        </p:nvSpPr>
        <p:spPr>
          <a:xfrm>
            <a:off x="3240157" y="5651288"/>
            <a:ext cx="2286000" cy="1219200"/>
          </a:xfrm>
          <a:prstGeom prst="cloudCallout">
            <a:avLst>
              <a:gd name="adj1" fmla="val -111744"/>
              <a:gd name="adj2" fmla="val -57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SENTI </a:t>
            </a:r>
            <a:r>
              <a:rPr lang="it-IT" dirty="0" err="1"/>
              <a:t>SENTI</a:t>
            </a:r>
            <a:r>
              <a:rPr lang="it-IT" dirty="0"/>
              <a:t>…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157252" y="843239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ighlight>
                  <a:srgbClr val="C0C0C0"/>
                </a:highlight>
              </a:rPr>
              <a:t>Il gruppo 2 parte in ritardo!</a:t>
            </a:r>
          </a:p>
        </p:txBody>
      </p:sp>
      <p:pic>
        <p:nvPicPr>
          <p:cNvPr id="10" name="20-CANONE DELL'ECO (L.Perini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4748" y="2756588"/>
            <a:ext cx="609600" cy="609600"/>
          </a:xfrm>
        </p:spPr>
      </p:pic>
      <p:sp>
        <p:nvSpPr>
          <p:cNvPr id="8" name="Ovale 7"/>
          <p:cNvSpPr/>
          <p:nvPr/>
        </p:nvSpPr>
        <p:spPr>
          <a:xfrm>
            <a:off x="9607826" y="2098181"/>
            <a:ext cx="2597426" cy="1537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Lasciate finire la musica prima di andare avanti </a:t>
            </a:r>
            <a:r>
              <a:rPr lang="it-IT" b="1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3654" t="22346" r="9193" b="11026"/>
          <a:stretch/>
        </p:blipFill>
        <p:spPr>
          <a:xfrm>
            <a:off x="14063" y="6398"/>
            <a:ext cx="12282651" cy="68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0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323</Words>
  <Application>Microsoft Office PowerPoint</Application>
  <PresentationFormat>Widescreen</PresentationFormat>
  <Paragraphs>44</Paragraphs>
  <Slides>15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Cooper Black</vt:lpstr>
      <vt:lpstr>Verdana</vt:lpstr>
      <vt:lpstr>Wingdings</vt:lpstr>
      <vt:lpstr>Tema di Office</vt:lpstr>
      <vt:lpstr>Presentazione standard di PowerPoint</vt:lpstr>
      <vt:lpstr>6) DISCIPLINE E OBIETTIVI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Siciliano</dc:creator>
  <cp:lastModifiedBy>Francesca Siciliano</cp:lastModifiedBy>
  <cp:revision>20</cp:revision>
  <dcterms:created xsi:type="dcterms:W3CDTF">2017-05-17T10:32:55Z</dcterms:created>
  <dcterms:modified xsi:type="dcterms:W3CDTF">2017-05-17T13:52:44Z</dcterms:modified>
</cp:coreProperties>
</file>